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Avsnittsrubrik">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Rubrikbild">
    <p:spTree>
      <p:nvGrpSpPr>
        <p:cNvPr id="1" name=""/>
        <p:cNvGrpSpPr/>
        <p:nvPr/>
      </p:nvGrpSpPr>
      <p:grpSpPr>
        <a:xfrm>
          <a:off x="0" y="0"/>
          <a:ext cx="0" cy="0"/>
          <a:chOff x="0" y="0"/>
          <a:chExt cx="0" cy="0"/>
        </a:xfrm>
      </p:grpSpPr>
      <p:pic>
        <p:nvPicPr>
          <p:cNvPr id="22" name="Bildobjekt 7" descr="Bildobjekt 7"/>
          <p:cNvPicPr>
            <a:picLocks noChangeAspect="1"/>
          </p:cNvPicPr>
          <p:nvPr/>
        </p:nvPicPr>
        <p:blipFill>
          <a:blip r:embed="rId2"/>
          <a:stretch>
            <a:fillRect/>
          </a:stretch>
        </p:blipFill>
        <p:spPr>
          <a:xfrm>
            <a:off x="-33027" y="-2"/>
            <a:ext cx="12225027" cy="6937515"/>
          </a:xfrm>
          <a:prstGeom prst="rect">
            <a:avLst/>
          </a:prstGeom>
          <a:ln w="12700">
            <a:miter lim="400000"/>
          </a:ln>
        </p:spPr>
      </p:pic>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Rubrik och innehåll">
    <p:spTree>
      <p:nvGrpSpPr>
        <p:cNvPr id="1" name=""/>
        <p:cNvGrpSpPr/>
        <p:nvPr/>
      </p:nvGrpSpPr>
      <p:grpSpPr>
        <a:xfrm>
          <a:off x="0" y="0"/>
          <a:ext cx="0" cy="0"/>
          <a:chOff x="0" y="0"/>
          <a:chExt cx="0" cy="0"/>
        </a:xfrm>
      </p:grpSpPr>
      <p:pic>
        <p:nvPicPr>
          <p:cNvPr id="30" name="Bildobjekt 7" descr="Bildobjekt 7"/>
          <p:cNvPicPr>
            <a:picLocks noChangeAspect="1"/>
          </p:cNvPicPr>
          <p:nvPr/>
        </p:nvPicPr>
        <p:blipFill>
          <a:blip r:embed="rId2"/>
          <a:stretch>
            <a:fillRect/>
          </a:stretch>
        </p:blipFill>
        <p:spPr>
          <a:xfrm>
            <a:off x="-5071" y="-2"/>
            <a:ext cx="12197070" cy="6921650"/>
          </a:xfrm>
          <a:prstGeom prst="rect">
            <a:avLst/>
          </a:prstGeom>
          <a:ln w="12700">
            <a:miter lim="400000"/>
          </a:ln>
        </p:spPr>
      </p:pic>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vå delar">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xfrm>
            <a:off x="11095176" y="6414760"/>
            <a:ext cx="258624" cy="2483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Jämförelse">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Platshållare för text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xfrm>
            <a:off x="11095176" y="6414760"/>
            <a:ext cx="258624" cy="2483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Endast rubrik">
    <p:spTree>
      <p:nvGrpSpPr>
        <p:cNvPr id="1" name=""/>
        <p:cNvGrpSpPr/>
        <p:nvPr/>
      </p:nvGrpSpPr>
      <p:grpSpPr>
        <a:xfrm>
          <a:off x="0" y="0"/>
          <a:ext cx="0" cy="0"/>
          <a:chOff x="0" y="0"/>
          <a:chExt cx="0" cy="0"/>
        </a:xfrm>
      </p:grpSpPr>
      <p:sp>
        <p:nvSpPr>
          <p:cNvPr id="57"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58" name="Slide Number"/>
          <p:cNvSpPr txBox="1">
            <a:spLocks noGrp="1"/>
          </p:cNvSpPr>
          <p:nvPr>
            <p:ph type="sldNum" sz="quarter" idx="2"/>
          </p:nvPr>
        </p:nvSpPr>
        <p:spPr>
          <a:xfrm>
            <a:off x="11095176" y="6414760"/>
            <a:ext cx="258624" cy="2483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om">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xfrm>
            <a:off x="11095176" y="6414760"/>
            <a:ext cx="258624" cy="2483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ext med bildtext">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Platshållare för text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xfrm>
            <a:off x="11095176" y="6414760"/>
            <a:ext cx="258624" cy="2483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ild med bildtext">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latshållare för bild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xfrm>
            <a:off x="11095176" y="6414760"/>
            <a:ext cx="258624" cy="248305"/>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ktangel 6"/>
          <p:cNvSpPr/>
          <p:nvPr/>
        </p:nvSpPr>
        <p:spPr>
          <a:xfrm>
            <a:off x="-118754" y="-31237"/>
            <a:ext cx="12310755" cy="6920474"/>
          </a:xfrm>
          <a:prstGeom prst="rect">
            <a:avLst/>
          </a:prstGeom>
          <a:solidFill>
            <a:srgbClr val="003353"/>
          </a:solidFill>
          <a:ln w="12700">
            <a:solidFill>
              <a:srgbClr val="32538F"/>
            </a:solidFill>
            <a:miter/>
          </a:ln>
        </p:spPr>
        <p:txBody>
          <a:bodyPr lIns="45719" rIns="45719" anchor="ctr"/>
          <a:lstStyle/>
          <a:p>
            <a:pPr algn="ctr">
              <a:defRPr>
                <a:solidFill>
                  <a:srgbClr val="FFFFFF"/>
                </a:solidFill>
              </a:defRPr>
            </a:pPr>
            <a:endParaRPr/>
          </a:p>
        </p:txBody>
      </p:sp>
      <p:pic>
        <p:nvPicPr>
          <p:cNvPr id="3" name="Bildobjekt 7" descr="Bildobjekt 7"/>
          <p:cNvPicPr>
            <a:picLocks noChangeAspect="1"/>
          </p:cNvPicPr>
          <p:nvPr/>
        </p:nvPicPr>
        <p:blipFill>
          <a:blip r:embed="rId11">
            <a:alphaModFix amt="52999"/>
          </a:blip>
          <a:stretch>
            <a:fillRect/>
          </a:stretch>
        </p:blipFill>
        <p:spPr>
          <a:xfrm>
            <a:off x="-118753" y="-31236"/>
            <a:ext cx="8027910" cy="6920473"/>
          </a:xfrm>
          <a:prstGeom prst="rect">
            <a:avLst/>
          </a:prstGeom>
          <a:ln w="12700">
            <a:miter lim="400000"/>
          </a:ln>
        </p:spPr>
      </p:pic>
      <p:pic>
        <p:nvPicPr>
          <p:cNvPr id="4" name="Bildobjekt 8" descr="Bildobjekt 8"/>
          <p:cNvPicPr>
            <a:picLocks noChangeAspect="1"/>
          </p:cNvPicPr>
          <p:nvPr/>
        </p:nvPicPr>
        <p:blipFill>
          <a:blip r:embed="rId12"/>
          <a:srcRect t="23208" r="34014" b="17181"/>
          <a:stretch>
            <a:fillRect/>
          </a:stretch>
        </p:blipFill>
        <p:spPr>
          <a:xfrm>
            <a:off x="-6467647" y="630195"/>
            <a:ext cx="10042356" cy="5103343"/>
          </a:xfrm>
          <a:prstGeom prst="rect">
            <a:avLst/>
          </a:prstGeom>
          <a:ln w="12700">
            <a:miter lim="400000"/>
          </a:ln>
          <a:effectLst>
            <a:outerShdw blurRad="228600" dist="83757" dir="6120000" rotWithShape="0">
              <a:srgbClr val="000000">
                <a:alpha val="97043"/>
              </a:srgbClr>
            </a:outerShdw>
          </a:effectLst>
        </p:spPr>
      </p:pic>
      <p:pic>
        <p:nvPicPr>
          <p:cNvPr id="5" name="Bildobjekt 14" descr="Bildobjekt 14"/>
          <p:cNvPicPr>
            <a:picLocks noChangeAspect="1"/>
          </p:cNvPicPr>
          <p:nvPr/>
        </p:nvPicPr>
        <p:blipFill>
          <a:blip r:embed="rId13">
            <a:alphaModFix amt="24000"/>
          </a:blip>
          <a:stretch>
            <a:fillRect/>
          </a:stretch>
        </p:blipFill>
        <p:spPr>
          <a:xfrm>
            <a:off x="8027909" y="411998"/>
            <a:ext cx="3647138" cy="763660"/>
          </a:xfrm>
          <a:prstGeom prst="rect">
            <a:avLst/>
          </a:prstGeom>
          <a:ln w="12700">
            <a:miter lim="400000"/>
          </a:ln>
        </p:spPr>
      </p:pic>
      <p:sp>
        <p:nvSpPr>
          <p:cNvPr id="6"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ruta 6"/>
          <p:cNvSpPr txBox="1"/>
          <p:nvPr/>
        </p:nvSpPr>
        <p:spPr>
          <a:xfrm>
            <a:off x="3862780" y="2322093"/>
            <a:ext cx="7916917" cy="174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5400" b="1" spc="-150">
                <a:solidFill>
                  <a:srgbClr val="FFFFFF"/>
                </a:solidFill>
                <a:latin typeface="Forsvarsmakten Sans Condensed"/>
                <a:ea typeface="Forsvarsmakten Sans Condensed"/>
                <a:cs typeface="Forsvarsmakten Sans Condensed"/>
                <a:sym typeface="Forsvarsmakten Sans Condensed"/>
              </a:defRPr>
            </a:pPr>
            <a:r>
              <a:t>UTBILDNING</a:t>
            </a:r>
          </a:p>
          <a:p>
            <a:pPr>
              <a:defRPr sz="5400" b="1" spc="-150">
                <a:solidFill>
                  <a:srgbClr val="FFFFFF"/>
                </a:solidFill>
                <a:latin typeface="Forsvarsmakten Sans Condensed"/>
                <a:ea typeface="Forsvarsmakten Sans Condensed"/>
                <a:cs typeface="Forsvarsmakten Sans Condensed"/>
                <a:sym typeface="Forsvarsmakten Sans Condensed"/>
              </a:defRPr>
            </a:pPr>
            <a:r>
              <a:t>PPT MALL</a:t>
            </a:r>
          </a:p>
        </p:txBody>
      </p:sp>
      <p:sp>
        <p:nvSpPr>
          <p:cNvPr id="95" name="textruta 7"/>
          <p:cNvSpPr txBox="1"/>
          <p:nvPr/>
        </p:nvSpPr>
        <p:spPr>
          <a:xfrm>
            <a:off x="3862780" y="5386161"/>
            <a:ext cx="5931673"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FAC822"/>
                </a:solidFill>
                <a:latin typeface="Forsvarsmakten Sans Bold"/>
                <a:ea typeface="Forsvarsmakten Sans Bold"/>
                <a:cs typeface="Forsvarsmakten Sans Bold"/>
                <a:sym typeface="Forsvarsmakten Sans Bold"/>
              </a:defRPr>
            </a:lvl1pPr>
          </a:lstStyle>
          <a:p>
            <a:r>
              <a:t>Ansvarig kurslärare: Namne Efternamnsson</a:t>
            </a:r>
          </a:p>
        </p:txBody>
      </p:sp>
      <p:sp>
        <p:nvSpPr>
          <p:cNvPr id="96" name="textruta 13"/>
          <p:cNvSpPr txBox="1"/>
          <p:nvPr/>
        </p:nvSpPr>
        <p:spPr>
          <a:xfrm>
            <a:off x="8649699" y="5409974"/>
            <a:ext cx="3483268" cy="12788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50000"/>
              </a:lnSpc>
              <a:defRPr sz="900">
                <a:solidFill>
                  <a:srgbClr val="FFFFFF"/>
                </a:solidFill>
                <a:latin typeface="Forsvarsmakten Sans Light"/>
                <a:ea typeface="Forsvarsmakten Sans Light"/>
                <a:cs typeface="Forsvarsmakten Sans Light"/>
                <a:sym typeface="Forsvarsmakten Sans Light"/>
              </a:defRPr>
            </a:pPr>
            <a:r>
              <a:t>Skapad: 	30 augusti 2022</a:t>
            </a:r>
          </a:p>
          <a:p>
            <a:pPr>
              <a:lnSpc>
                <a:spcPct val="150000"/>
              </a:lnSpc>
              <a:defRPr sz="900">
                <a:solidFill>
                  <a:srgbClr val="FFFFFF"/>
                </a:solidFill>
                <a:latin typeface="Forsvarsmakten Sans Light"/>
                <a:ea typeface="Forsvarsmakten Sans Light"/>
                <a:cs typeface="Forsvarsmakten Sans Light"/>
                <a:sym typeface="Forsvarsmakten Sans Light"/>
              </a:defRPr>
            </a:pPr>
            <a:r>
              <a:t>Uppdat: 	30 augusti 2022</a:t>
            </a:r>
          </a:p>
          <a:p>
            <a:pPr>
              <a:lnSpc>
                <a:spcPct val="150000"/>
              </a:lnSpc>
              <a:defRPr sz="900">
                <a:solidFill>
                  <a:srgbClr val="FFFFFF"/>
                </a:solidFill>
                <a:latin typeface="Forsvarsmakten Sans Light"/>
                <a:ea typeface="Forsvarsmakten Sans Light"/>
                <a:cs typeface="Forsvarsmakten Sans Light"/>
                <a:sym typeface="Forsvarsmakten Sans Light"/>
              </a:defRPr>
            </a:pPr>
            <a:r>
              <a:t>Granskad:	Kurschef NN </a:t>
            </a:r>
          </a:p>
          <a:p>
            <a:pPr>
              <a:lnSpc>
                <a:spcPct val="150000"/>
              </a:lnSpc>
              <a:defRPr sz="900">
                <a:solidFill>
                  <a:srgbClr val="FFFFFF"/>
                </a:solidFill>
                <a:latin typeface="Forsvarsmakten Sans Light"/>
                <a:ea typeface="Forsvarsmakten Sans Light"/>
                <a:cs typeface="Forsvarsmakten Sans Light"/>
                <a:sym typeface="Forsvarsmakten Sans Light"/>
              </a:defRPr>
            </a:pPr>
            <a:r>
              <a:t>Omfattning:	3 lektionstimmar + praktiskt moment 2 timmar</a:t>
            </a:r>
          </a:p>
          <a:p>
            <a:pPr>
              <a:lnSpc>
                <a:spcPct val="150000"/>
              </a:lnSpc>
              <a:defRPr sz="900">
                <a:solidFill>
                  <a:srgbClr val="FFFFFF"/>
                </a:solidFill>
                <a:latin typeface="Forsvarsmakten Sans Light"/>
                <a:ea typeface="Forsvarsmakten Sans Light"/>
                <a:cs typeface="Forsvarsmakten Sans Light"/>
                <a:sym typeface="Forsvarsmakten Sans Light"/>
              </a:defRPr>
            </a:pPr>
            <a:r>
              <a:t>Källor:	Se presentationens sista sida</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ruta 6"/>
          <p:cNvSpPr txBox="1"/>
          <p:nvPr/>
        </p:nvSpPr>
        <p:spPr>
          <a:xfrm>
            <a:off x="922945" y="1513870"/>
            <a:ext cx="7137367" cy="916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5400">
                <a:solidFill>
                  <a:srgbClr val="808080"/>
                </a:solidFill>
                <a:latin typeface="Forsvarsmakten Sans Condensed"/>
                <a:ea typeface="Forsvarsmakten Sans Condensed"/>
                <a:cs typeface="Forsvarsmakten Sans Condensed"/>
                <a:sym typeface="Forsvarsmakten Sans Condensed"/>
              </a:defRPr>
            </a:lvl1pPr>
          </a:lstStyle>
          <a:p>
            <a:r>
              <a:t>RUBRIK</a:t>
            </a:r>
          </a:p>
        </p:txBody>
      </p:sp>
      <p:sp>
        <p:nvSpPr>
          <p:cNvPr id="99" name="textruta 7"/>
          <p:cNvSpPr txBox="1"/>
          <p:nvPr/>
        </p:nvSpPr>
        <p:spPr>
          <a:xfrm>
            <a:off x="8588254" y="1975536"/>
            <a:ext cx="3030806"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808080"/>
                </a:solidFill>
                <a:latin typeface="Arial"/>
                <a:ea typeface="Arial"/>
                <a:cs typeface="Arial"/>
                <a:sym typeface="Arial"/>
              </a:defRPr>
            </a:lvl1pPr>
          </a:lstStyle>
          <a:p>
            <a:r>
              <a:t>Försvarsmakten Sans Condensed 54 p </a:t>
            </a:r>
          </a:p>
        </p:txBody>
      </p:sp>
      <p:sp>
        <p:nvSpPr>
          <p:cNvPr id="100" name="textruta 8"/>
          <p:cNvSpPr txBox="1"/>
          <p:nvPr/>
        </p:nvSpPr>
        <p:spPr>
          <a:xfrm>
            <a:off x="922945" y="2418909"/>
            <a:ext cx="6667811"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808080"/>
                </a:solidFill>
                <a:latin typeface="Forsvarsmakten Sans Bold"/>
                <a:ea typeface="Forsvarsmakten Sans Bold"/>
                <a:cs typeface="Forsvarsmakten Sans Bold"/>
                <a:sym typeface="Forsvarsmakten Sans Bold"/>
              </a:defRPr>
            </a:lvl1pPr>
          </a:lstStyle>
          <a:p>
            <a:r>
              <a:t>Underrubrik</a:t>
            </a:r>
          </a:p>
        </p:txBody>
      </p:sp>
      <p:sp>
        <p:nvSpPr>
          <p:cNvPr id="101" name="textruta 9"/>
          <p:cNvSpPr txBox="1"/>
          <p:nvPr/>
        </p:nvSpPr>
        <p:spPr>
          <a:xfrm>
            <a:off x="8588252" y="2437201"/>
            <a:ext cx="3030806"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808080"/>
                </a:solidFill>
                <a:latin typeface="Arial"/>
                <a:ea typeface="Arial"/>
                <a:cs typeface="Arial"/>
                <a:sym typeface="Arial"/>
              </a:defRPr>
            </a:lvl1pPr>
          </a:lstStyle>
          <a:p>
            <a:r>
              <a:t>Försvarsmakten Sans Bold 24 p </a:t>
            </a:r>
          </a:p>
        </p:txBody>
      </p:sp>
      <p:sp>
        <p:nvSpPr>
          <p:cNvPr id="102" name="textruta 10"/>
          <p:cNvSpPr txBox="1"/>
          <p:nvPr/>
        </p:nvSpPr>
        <p:spPr>
          <a:xfrm>
            <a:off x="922945" y="3203739"/>
            <a:ext cx="6667811" cy="1010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vl1pPr>
          </a:lstStyle>
          <a:p>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03" name="textruta 11"/>
          <p:cNvSpPr txBox="1"/>
          <p:nvPr/>
        </p:nvSpPr>
        <p:spPr>
          <a:xfrm>
            <a:off x="8588251" y="3172163"/>
            <a:ext cx="3030806" cy="264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808080"/>
                </a:solidFill>
                <a:latin typeface="Arial"/>
                <a:ea typeface="Arial"/>
                <a:cs typeface="Arial"/>
                <a:sym typeface="Arial"/>
              </a:defRPr>
            </a:lvl1pPr>
          </a:lstStyle>
          <a:p>
            <a:r>
              <a:t>Försvarsmakten Sans Regular 12 p </a:t>
            </a:r>
          </a:p>
        </p:txBody>
      </p:sp>
      <p:sp>
        <p:nvSpPr>
          <p:cNvPr id="104" name="textruta 12"/>
          <p:cNvSpPr txBox="1"/>
          <p:nvPr/>
        </p:nvSpPr>
        <p:spPr>
          <a:xfrm>
            <a:off x="5919746" y="208721"/>
            <a:ext cx="5931673"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2000" b="1">
                <a:solidFill>
                  <a:srgbClr val="BFBFBF"/>
                </a:solidFill>
                <a:latin typeface="Forsvarsmakten Sans Condensed"/>
                <a:ea typeface="Forsvarsmakten Sans Condensed"/>
                <a:cs typeface="Forsvarsmakten Sans Condensed"/>
                <a:sym typeface="Forsvarsmakten Sans Condensed"/>
              </a:defRPr>
            </a:lvl1pPr>
          </a:lstStyle>
          <a:p>
            <a:r>
              <a:t>KURS I TEORETISK Krishantering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ruta 1"/>
          <p:cNvSpPr txBox="1"/>
          <p:nvPr/>
        </p:nvSpPr>
        <p:spPr>
          <a:xfrm>
            <a:off x="626488" y="1456290"/>
            <a:ext cx="8088733" cy="1158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5400" b="1">
                <a:solidFill>
                  <a:srgbClr val="FFFFFF"/>
                </a:solidFill>
                <a:latin typeface="Forsvarsmakten Sans Condensed"/>
                <a:ea typeface="Forsvarsmakten Sans Condensed"/>
                <a:cs typeface="Forsvarsmakten Sans Condensed"/>
                <a:sym typeface="Forsvarsmakten Sans Condensed"/>
              </a:defRPr>
            </a:lvl1pPr>
          </a:lstStyle>
          <a:p>
            <a:r>
              <a:t>DEN BLÅ MALLEN</a:t>
            </a:r>
          </a:p>
        </p:txBody>
      </p:sp>
      <p:sp>
        <p:nvSpPr>
          <p:cNvPr id="107" name="textruta 2"/>
          <p:cNvSpPr txBox="1"/>
          <p:nvPr/>
        </p:nvSpPr>
        <p:spPr>
          <a:xfrm>
            <a:off x="626487" y="2422348"/>
            <a:ext cx="6667811"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FFFFFF"/>
                </a:solidFill>
                <a:latin typeface="Forsvarsmakten Sans Bold"/>
                <a:ea typeface="Forsvarsmakten Sans Bold"/>
                <a:cs typeface="Forsvarsmakten Sans Bold"/>
                <a:sym typeface="Forsvarsmakten Sans Bold"/>
              </a:defRPr>
            </a:lvl1pPr>
          </a:lstStyle>
          <a:p>
            <a:r>
              <a:t>För variation och effekt, men med måtta</a:t>
            </a:r>
          </a:p>
        </p:txBody>
      </p:sp>
      <p:sp>
        <p:nvSpPr>
          <p:cNvPr id="108" name="textruta 3"/>
          <p:cNvSpPr txBox="1"/>
          <p:nvPr/>
        </p:nvSpPr>
        <p:spPr>
          <a:xfrm>
            <a:off x="626487" y="3111406"/>
            <a:ext cx="6667811" cy="1010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FFFFFF"/>
                </a:solidFill>
              </a:defRPr>
            </a:lvl1pPr>
          </a:lstStyle>
          <a:p>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109" name="Bildobjekt 8" descr="Bildobjekt 8"/>
          <p:cNvPicPr>
            <a:picLocks noChangeAspect="1"/>
          </p:cNvPicPr>
          <p:nvPr/>
        </p:nvPicPr>
        <p:blipFill>
          <a:blip r:embed="rId2"/>
          <a:srcRect l="29244" r="24300"/>
          <a:stretch>
            <a:fillRect/>
          </a:stretch>
        </p:blipFill>
        <p:spPr>
          <a:xfrm>
            <a:off x="7883294" y="768847"/>
            <a:ext cx="3896615" cy="5589766"/>
          </a:xfrm>
          <a:prstGeom prst="rect">
            <a:avLst/>
          </a:prstGeom>
          <a:ln w="12700">
            <a:miter lim="400000"/>
          </a:ln>
        </p:spPr>
      </p:pic>
      <p:sp>
        <p:nvSpPr>
          <p:cNvPr id="110" name="textruta 9"/>
          <p:cNvSpPr txBox="1"/>
          <p:nvPr/>
        </p:nvSpPr>
        <p:spPr>
          <a:xfrm>
            <a:off x="8650458" y="880297"/>
            <a:ext cx="299242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200">
                <a:solidFill>
                  <a:srgbClr val="FFFFFF"/>
                </a:solidFill>
              </a:defRPr>
            </a:lvl1pPr>
          </a:lstStyle>
          <a:p>
            <a:r>
              <a:t>Låt gärna bilderna ligga mot kursnamnets list upptill och linjera med dess högermarginal</a:t>
            </a:r>
          </a:p>
        </p:txBody>
      </p:sp>
      <p:sp>
        <p:nvSpPr>
          <p:cNvPr id="111" name="textruta 10"/>
          <p:cNvSpPr txBox="1"/>
          <p:nvPr/>
        </p:nvSpPr>
        <p:spPr>
          <a:xfrm>
            <a:off x="5919746" y="208721"/>
            <a:ext cx="5931673"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2000" b="1">
                <a:solidFill>
                  <a:srgbClr val="BFBFBF"/>
                </a:solidFill>
                <a:latin typeface="Forsvarsmakten Sans Condensed"/>
                <a:ea typeface="Forsvarsmakten Sans Condensed"/>
                <a:cs typeface="Forsvarsmakten Sans Condensed"/>
                <a:sym typeface="Forsvarsmakten Sans Condensed"/>
              </a:defRPr>
            </a:lvl1pPr>
          </a:lstStyle>
          <a:p>
            <a:r>
              <a:t>KURS I TEORETISK Krishantering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Bildobjekt 2" descr="Bildobjekt 2"/>
          <p:cNvPicPr>
            <a:picLocks noChangeAspect="1"/>
          </p:cNvPicPr>
          <p:nvPr/>
        </p:nvPicPr>
        <p:blipFill>
          <a:blip r:embed="rId2"/>
          <a:srcRect l="8075"/>
          <a:stretch>
            <a:fillRect/>
          </a:stretch>
        </p:blipFill>
        <p:spPr>
          <a:xfrm>
            <a:off x="-232507" y="1881552"/>
            <a:ext cx="4270680" cy="3094895"/>
          </a:xfrm>
          <a:prstGeom prst="rect">
            <a:avLst/>
          </a:prstGeom>
          <a:ln w="12700">
            <a:miter lim="400000"/>
          </a:ln>
        </p:spPr>
      </p:pic>
      <p:pic>
        <p:nvPicPr>
          <p:cNvPr id="114" name="Bildobjekt 4" descr="Bildobjekt 4"/>
          <p:cNvPicPr>
            <a:picLocks noChangeAspect="1"/>
          </p:cNvPicPr>
          <p:nvPr/>
        </p:nvPicPr>
        <p:blipFill>
          <a:blip r:embed="rId3"/>
          <a:srcRect l="12996" r="3227"/>
          <a:stretch>
            <a:fillRect/>
          </a:stretch>
        </p:blipFill>
        <p:spPr>
          <a:xfrm>
            <a:off x="4326031" y="1881552"/>
            <a:ext cx="3892064" cy="3098965"/>
          </a:xfrm>
          <a:prstGeom prst="rect">
            <a:avLst/>
          </a:prstGeom>
          <a:ln w="12700">
            <a:miter lim="400000"/>
          </a:ln>
        </p:spPr>
      </p:pic>
      <p:pic>
        <p:nvPicPr>
          <p:cNvPr id="115" name="Bildobjekt 6" descr="Bildobjekt 6"/>
          <p:cNvPicPr>
            <a:picLocks noChangeAspect="1"/>
          </p:cNvPicPr>
          <p:nvPr/>
        </p:nvPicPr>
        <p:blipFill>
          <a:blip r:embed="rId4"/>
          <a:stretch>
            <a:fillRect/>
          </a:stretch>
        </p:blipFill>
        <p:spPr>
          <a:xfrm>
            <a:off x="8505952" y="1881552"/>
            <a:ext cx="4645818" cy="3097211"/>
          </a:xfrm>
          <a:prstGeom prst="rect">
            <a:avLst/>
          </a:prstGeom>
          <a:ln w="12700">
            <a:miter lim="400000"/>
          </a:ln>
        </p:spPr>
      </p:pic>
      <p:sp>
        <p:nvSpPr>
          <p:cNvPr id="116" name="Rektangel 7"/>
          <p:cNvSpPr/>
          <p:nvPr/>
        </p:nvSpPr>
        <p:spPr>
          <a:xfrm>
            <a:off x="-346258" y="4976445"/>
            <a:ext cx="4384431" cy="1348155"/>
          </a:xfrm>
          <a:prstGeom prst="rect">
            <a:avLst/>
          </a:prstGeom>
          <a:solidFill>
            <a:srgbClr val="FAC822"/>
          </a:solidFill>
          <a:ln w="12700">
            <a:miter lim="400000"/>
          </a:ln>
        </p:spPr>
        <p:txBody>
          <a:bodyPr lIns="45719" rIns="45719" anchor="ctr"/>
          <a:lstStyle/>
          <a:p>
            <a:pPr algn="ctr">
              <a:defRPr>
                <a:solidFill>
                  <a:srgbClr val="FAC822"/>
                </a:solidFill>
              </a:defRPr>
            </a:pPr>
            <a:endParaRPr/>
          </a:p>
        </p:txBody>
      </p:sp>
      <p:sp>
        <p:nvSpPr>
          <p:cNvPr id="117" name="Rektangel 8"/>
          <p:cNvSpPr/>
          <p:nvPr/>
        </p:nvSpPr>
        <p:spPr>
          <a:xfrm>
            <a:off x="4326032" y="4976445"/>
            <a:ext cx="3892063" cy="1348155"/>
          </a:xfrm>
          <a:prstGeom prst="rect">
            <a:avLst/>
          </a:prstGeom>
          <a:solidFill>
            <a:srgbClr val="C9CBCB"/>
          </a:solidFill>
          <a:ln w="12700">
            <a:miter lim="400000"/>
          </a:ln>
        </p:spPr>
        <p:txBody>
          <a:bodyPr lIns="45719" rIns="45719" anchor="ctr"/>
          <a:lstStyle/>
          <a:p>
            <a:pPr algn="ctr">
              <a:defRPr>
                <a:solidFill>
                  <a:srgbClr val="FAC822"/>
                </a:solidFill>
              </a:defRPr>
            </a:pPr>
            <a:endParaRPr/>
          </a:p>
        </p:txBody>
      </p:sp>
      <p:sp>
        <p:nvSpPr>
          <p:cNvPr id="118" name="Rektangel 9"/>
          <p:cNvSpPr/>
          <p:nvPr/>
        </p:nvSpPr>
        <p:spPr>
          <a:xfrm>
            <a:off x="8505952" y="4976445"/>
            <a:ext cx="3892063" cy="1348155"/>
          </a:xfrm>
          <a:prstGeom prst="rect">
            <a:avLst/>
          </a:prstGeom>
          <a:solidFill>
            <a:srgbClr val="003353"/>
          </a:solidFill>
          <a:ln w="12700">
            <a:miter lim="400000"/>
          </a:ln>
        </p:spPr>
        <p:txBody>
          <a:bodyPr lIns="45719" rIns="45719" anchor="ctr"/>
          <a:lstStyle/>
          <a:p>
            <a:pPr algn="ctr">
              <a:defRPr>
                <a:solidFill>
                  <a:srgbClr val="FAC822"/>
                </a:solidFill>
              </a:defRPr>
            </a:pPr>
            <a:endParaRPr/>
          </a:p>
        </p:txBody>
      </p:sp>
      <p:sp>
        <p:nvSpPr>
          <p:cNvPr id="119" name="textruta 10"/>
          <p:cNvSpPr txBox="1"/>
          <p:nvPr/>
        </p:nvSpPr>
        <p:spPr>
          <a:xfrm>
            <a:off x="519184" y="1148249"/>
            <a:ext cx="6667811"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808080"/>
                </a:solidFill>
                <a:latin typeface="Forsvarsmakten Sans Bold"/>
                <a:ea typeface="Forsvarsmakten Sans Bold"/>
                <a:cs typeface="Forsvarsmakten Sans Bold"/>
                <a:sym typeface="Forsvarsmakten Sans Bold"/>
              </a:defRPr>
            </a:lvl1pPr>
          </a:lstStyle>
          <a:p>
            <a:r>
              <a:t>Bilder och texter</a:t>
            </a:r>
          </a:p>
        </p:txBody>
      </p:sp>
      <p:sp>
        <p:nvSpPr>
          <p:cNvPr id="120" name="textruta 11"/>
          <p:cNvSpPr txBox="1"/>
          <p:nvPr/>
        </p:nvSpPr>
        <p:spPr>
          <a:xfrm>
            <a:off x="410111" y="5248083"/>
            <a:ext cx="3116447" cy="629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vl1pPr>
          </a:lstStyle>
          <a:p>
            <a:r>
              <a:t>Vi kan jobba med olika textblock för att koppla ihop bild och text eller bara för att skapa struktur i våra presentationer</a:t>
            </a:r>
          </a:p>
        </p:txBody>
      </p:sp>
      <p:sp>
        <p:nvSpPr>
          <p:cNvPr id="121" name="textruta 12"/>
          <p:cNvSpPr txBox="1"/>
          <p:nvPr/>
        </p:nvSpPr>
        <p:spPr>
          <a:xfrm>
            <a:off x="4713840" y="5248083"/>
            <a:ext cx="3116447" cy="629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vl1pPr>
          </a:lstStyle>
          <a:p>
            <a:r>
              <a:t>Vi kan jobba med olika textblock för att koppla ihop bild och text eller bara för att skapa struktur i våra presentationer</a:t>
            </a:r>
          </a:p>
        </p:txBody>
      </p:sp>
      <p:sp>
        <p:nvSpPr>
          <p:cNvPr id="122" name="textruta 13"/>
          <p:cNvSpPr txBox="1"/>
          <p:nvPr/>
        </p:nvSpPr>
        <p:spPr>
          <a:xfrm>
            <a:off x="8893759" y="5254635"/>
            <a:ext cx="3116447" cy="629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FFFFFF"/>
                </a:solidFill>
              </a:defRPr>
            </a:lvl1pPr>
          </a:lstStyle>
          <a:p>
            <a:r>
              <a:t>Vi kan jobba med olika textblock för att koppla ihop bild och text eller bara för att skapa struktur i våra presentationer</a:t>
            </a:r>
          </a:p>
        </p:txBody>
      </p:sp>
      <p:sp>
        <p:nvSpPr>
          <p:cNvPr id="123" name="textruta 14"/>
          <p:cNvSpPr txBox="1"/>
          <p:nvPr/>
        </p:nvSpPr>
        <p:spPr>
          <a:xfrm>
            <a:off x="5919746" y="208721"/>
            <a:ext cx="5931673"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2000" b="1">
                <a:solidFill>
                  <a:srgbClr val="BFBFBF"/>
                </a:solidFill>
                <a:latin typeface="Forsvarsmakten Sans Condensed"/>
                <a:ea typeface="Forsvarsmakten Sans Condensed"/>
                <a:cs typeface="Forsvarsmakten Sans Condensed"/>
                <a:sym typeface="Forsvarsmakten Sans Condensed"/>
              </a:defRPr>
            </a:lvl1pPr>
          </a:lstStyle>
          <a:p>
            <a:r>
              <a:t>KURS I TEORETISK Krishantering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Rektangel 1"/>
          <p:cNvGrpSpPr/>
          <p:nvPr/>
        </p:nvGrpSpPr>
        <p:grpSpPr>
          <a:xfrm>
            <a:off x="1140030" y="1187532"/>
            <a:ext cx="3088148" cy="5137068"/>
            <a:chOff x="0" y="0"/>
            <a:chExt cx="3088146" cy="5137067"/>
          </a:xfrm>
        </p:grpSpPr>
        <p:sp>
          <p:nvSpPr>
            <p:cNvPr id="125" name="Rectangle"/>
            <p:cNvSpPr/>
            <p:nvPr/>
          </p:nvSpPr>
          <p:spPr>
            <a:xfrm>
              <a:off x="0" y="0"/>
              <a:ext cx="3088147" cy="5137068"/>
            </a:xfrm>
            <a:prstGeom prst="rect">
              <a:avLst/>
            </a:prstGeom>
            <a:solidFill>
              <a:srgbClr val="FAC822"/>
            </a:solidFill>
            <a:ln w="12700" cap="flat">
              <a:noFill/>
              <a:miter lim="400000"/>
            </a:ln>
            <a:effectLst/>
          </p:spPr>
          <p:txBody>
            <a:bodyPr wrap="square" lIns="45719" tIns="45719" rIns="45719" bIns="45719" numCol="1" anchor="t">
              <a:noAutofit/>
            </a:bodyPr>
            <a:lstStyle/>
            <a:p>
              <a:pPr>
                <a:lnSpc>
                  <a:spcPct val="150000"/>
                </a:lnSpc>
                <a:defRPr b="1">
                  <a:latin typeface="Forsvarsmakten Sans Bold"/>
                  <a:ea typeface="Forsvarsmakten Sans Bold"/>
                  <a:cs typeface="Forsvarsmakten Sans Bold"/>
                  <a:sym typeface="Forsvarsmakten Sans Bold"/>
                </a:defRPr>
              </a:pPr>
              <a:endParaRPr/>
            </a:p>
          </p:txBody>
        </p:sp>
        <p:sp>
          <p:nvSpPr>
            <p:cNvPr id="126" name="Rubrik i block…"/>
            <p:cNvSpPr txBox="1"/>
            <p:nvPr/>
          </p:nvSpPr>
          <p:spPr>
            <a:xfrm>
              <a:off x="314280" y="314280"/>
              <a:ext cx="2459587" cy="3317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b="1">
                  <a:latin typeface="Forsvarsmakten Sans Bold"/>
                  <a:ea typeface="Forsvarsmakten Sans Bold"/>
                  <a:cs typeface="Forsvarsmakten Sans Bold"/>
                  <a:sym typeface="Forsvarsmakten Sans Bold"/>
                </a:defRPr>
              </a:pPr>
              <a:r>
                <a:rPr dirty="0"/>
                <a:t>Rubrik </a:t>
              </a:r>
              <a:r>
                <a:rPr dirty="0" err="1"/>
                <a:t>i</a:t>
              </a:r>
              <a:r>
                <a:rPr dirty="0"/>
                <a:t> block</a:t>
              </a:r>
              <a:endParaRPr dirty="0">
                <a:solidFill>
                  <a:srgbClr val="FFFFFF"/>
                </a:solidFill>
              </a:endParaRPr>
            </a:p>
            <a:p>
              <a:pPr>
                <a:defRPr b="1">
                  <a:latin typeface="Forsvarsmakten Sans Bold"/>
                  <a:ea typeface="Forsvarsmakten Sans Bold"/>
                  <a:cs typeface="Forsvarsmakten Sans Bold"/>
                  <a:sym typeface="Forsvarsmakten Sans Bold"/>
                </a:defRPr>
              </a:pPr>
              <a:endParaRPr dirty="0">
                <a:solidFill>
                  <a:srgbClr val="FFFFFF"/>
                </a:solidFill>
              </a:endParaRPr>
            </a:p>
            <a:p>
              <a:pPr>
                <a:lnSpc>
                  <a:spcPct val="150000"/>
                </a:lnSpc>
                <a:defRPr sz="1000">
                  <a:latin typeface="Forsvarsmakten Sans"/>
                  <a:ea typeface="Forsvarsmakten Sans"/>
                  <a:cs typeface="Forsvarsmakten Sans"/>
                  <a:sym typeface="Forsvarsmakten Sans"/>
                </a:defRPr>
              </a:pPr>
              <a:r>
                <a:rPr dirty="0" err="1"/>
                <a:t>Genomförandet</a:t>
              </a:r>
              <a:r>
                <a:rPr dirty="0"/>
                <a:t> av </a:t>
              </a:r>
              <a:r>
                <a:rPr dirty="0" err="1"/>
                <a:t>våra</a:t>
              </a:r>
              <a:r>
                <a:rPr dirty="0"/>
                <a:t> </a:t>
              </a:r>
              <a:r>
                <a:rPr dirty="0" err="1"/>
                <a:t>utbildningar</a:t>
              </a:r>
              <a:r>
                <a:rPr dirty="0"/>
                <a:t> </a:t>
              </a:r>
              <a:r>
                <a:rPr dirty="0" err="1"/>
                <a:t>har</a:t>
              </a:r>
              <a:r>
                <a:rPr dirty="0"/>
                <a:t> </a:t>
              </a:r>
              <a:r>
                <a:rPr dirty="0" err="1"/>
                <a:t>en</a:t>
              </a:r>
              <a:r>
                <a:rPr dirty="0"/>
                <a:t> </a:t>
              </a:r>
              <a:r>
                <a:rPr dirty="0" err="1"/>
                <a:t>hög</a:t>
              </a:r>
              <a:r>
                <a:rPr dirty="0"/>
                <a:t> </a:t>
              </a:r>
              <a:r>
                <a:rPr dirty="0" err="1"/>
                <a:t>kvalitet</a:t>
              </a:r>
              <a:r>
                <a:rPr dirty="0"/>
                <a:t>. </a:t>
              </a:r>
              <a:r>
                <a:rPr dirty="0" err="1"/>
                <a:t>Samtidigt</a:t>
              </a:r>
              <a:r>
                <a:rPr dirty="0"/>
                <a:t> </a:t>
              </a:r>
              <a:r>
                <a:rPr dirty="0" err="1"/>
                <a:t>finns</a:t>
              </a:r>
              <a:r>
                <a:rPr dirty="0"/>
                <a:t> det </a:t>
              </a:r>
              <a:r>
                <a:rPr dirty="0" err="1"/>
                <a:t>ett</a:t>
              </a:r>
              <a:r>
                <a:rPr dirty="0"/>
                <a:t> </a:t>
              </a:r>
              <a:r>
                <a:rPr dirty="0" err="1"/>
                <a:t>ökat</a:t>
              </a:r>
              <a:r>
                <a:rPr dirty="0"/>
                <a:t> </a:t>
              </a:r>
              <a:r>
                <a:rPr dirty="0" err="1"/>
                <a:t>behov</a:t>
              </a:r>
              <a:r>
                <a:rPr dirty="0"/>
                <a:t> </a:t>
              </a:r>
              <a:r>
                <a:rPr dirty="0" err="1"/>
                <a:t>att</a:t>
              </a:r>
              <a:r>
                <a:rPr dirty="0"/>
                <a:t> </a:t>
              </a:r>
              <a:r>
                <a:rPr dirty="0" err="1"/>
                <a:t>minska</a:t>
              </a:r>
              <a:r>
                <a:rPr dirty="0"/>
                <a:t> </a:t>
              </a:r>
              <a:r>
                <a:rPr dirty="0" err="1"/>
                <a:t>tiden</a:t>
              </a:r>
              <a:r>
                <a:rPr dirty="0"/>
                <a:t> för </a:t>
              </a:r>
              <a:r>
                <a:rPr dirty="0" err="1"/>
                <a:t>genomförande</a:t>
              </a:r>
              <a:r>
                <a:rPr dirty="0"/>
                <a:t> </a:t>
              </a:r>
              <a:r>
                <a:rPr dirty="0" err="1"/>
                <a:t>som</a:t>
              </a:r>
              <a:r>
                <a:rPr dirty="0"/>
                <a:t> </a:t>
              </a:r>
              <a:r>
                <a:rPr dirty="0" err="1"/>
                <a:t>kostar</a:t>
              </a:r>
              <a:r>
                <a:rPr dirty="0"/>
                <a:t> </a:t>
              </a:r>
              <a:r>
                <a:rPr dirty="0" err="1"/>
                <a:t>både</a:t>
              </a:r>
              <a:r>
                <a:rPr dirty="0"/>
                <a:t> </a:t>
              </a:r>
              <a:r>
                <a:rPr dirty="0" err="1"/>
                <a:t>tid</a:t>
              </a:r>
              <a:r>
                <a:rPr dirty="0"/>
                <a:t> </a:t>
              </a:r>
              <a:r>
                <a:rPr dirty="0" err="1"/>
                <a:t>och</a:t>
              </a:r>
              <a:r>
                <a:rPr dirty="0"/>
                <a:t> </a:t>
              </a:r>
              <a:r>
                <a:rPr dirty="0" err="1"/>
                <a:t>pengar</a:t>
              </a:r>
              <a:r>
                <a:rPr dirty="0"/>
                <a:t> för </a:t>
              </a:r>
              <a:r>
                <a:rPr dirty="0" err="1"/>
                <a:t>våra</a:t>
              </a:r>
              <a:r>
                <a:rPr dirty="0"/>
                <a:t> </a:t>
              </a:r>
              <a:r>
                <a:rPr dirty="0" err="1"/>
                <a:t>kursdeltagare</a:t>
              </a:r>
              <a:r>
                <a:rPr dirty="0"/>
                <a:t>. </a:t>
              </a:r>
              <a:r>
                <a:rPr dirty="0" err="1"/>
                <a:t>Vårt</a:t>
              </a:r>
              <a:r>
                <a:rPr dirty="0"/>
                <a:t> </a:t>
              </a:r>
              <a:r>
                <a:rPr dirty="0" err="1"/>
                <a:t>utbildningsutskott</a:t>
              </a:r>
              <a:r>
                <a:rPr dirty="0"/>
                <a:t> (UU) </a:t>
              </a:r>
              <a:r>
                <a:rPr dirty="0" err="1"/>
                <a:t>och</a:t>
              </a:r>
              <a:r>
                <a:rPr dirty="0"/>
                <a:t> </a:t>
              </a:r>
              <a:r>
                <a:rPr dirty="0" err="1"/>
                <a:t>våra</a:t>
              </a:r>
              <a:r>
                <a:rPr dirty="0"/>
                <a:t> </a:t>
              </a:r>
              <a:r>
                <a:rPr dirty="0" err="1"/>
                <a:t>instruktörer</a:t>
              </a:r>
              <a:r>
                <a:rPr dirty="0"/>
                <a:t> </a:t>
              </a:r>
              <a:r>
                <a:rPr dirty="0" err="1"/>
                <a:t>har</a:t>
              </a:r>
              <a:r>
                <a:rPr dirty="0"/>
                <a:t> </a:t>
              </a:r>
              <a:r>
                <a:rPr dirty="0" err="1"/>
                <a:t>successivt</a:t>
              </a:r>
              <a:r>
                <a:rPr dirty="0"/>
                <a:t> </a:t>
              </a:r>
              <a:r>
                <a:rPr dirty="0" err="1"/>
                <a:t>ändrat</a:t>
              </a:r>
              <a:r>
                <a:rPr dirty="0"/>
                <a:t> </a:t>
              </a:r>
              <a:r>
                <a:rPr dirty="0" err="1"/>
                <a:t>i</a:t>
              </a:r>
              <a:r>
                <a:rPr dirty="0"/>
                <a:t> </a:t>
              </a:r>
              <a:r>
                <a:rPr dirty="0" err="1"/>
                <a:t>våra</a:t>
              </a:r>
              <a:r>
                <a:rPr dirty="0"/>
                <a:t> </a:t>
              </a:r>
              <a:r>
                <a:rPr dirty="0" err="1"/>
                <a:t>kurser</a:t>
              </a:r>
              <a:r>
                <a:rPr dirty="0"/>
                <a:t> </a:t>
              </a:r>
              <a:r>
                <a:rPr dirty="0" err="1"/>
                <a:t>och</a:t>
              </a:r>
              <a:r>
                <a:rPr dirty="0"/>
                <a:t> </a:t>
              </a:r>
              <a:r>
                <a:rPr dirty="0" err="1"/>
                <a:t>ökat</a:t>
              </a:r>
              <a:r>
                <a:rPr dirty="0"/>
                <a:t> </a:t>
              </a:r>
              <a:r>
                <a:rPr dirty="0" err="1"/>
                <a:t>andelen</a:t>
              </a:r>
              <a:r>
                <a:rPr dirty="0"/>
                <a:t> </a:t>
              </a:r>
              <a:r>
                <a:rPr dirty="0" err="1"/>
                <a:t>hemstudier</a:t>
              </a:r>
              <a:r>
                <a:rPr dirty="0"/>
                <a:t>. </a:t>
              </a:r>
              <a:r>
                <a:rPr dirty="0" err="1"/>
                <a:t>Vår</a:t>
              </a:r>
              <a:r>
                <a:rPr dirty="0"/>
                <a:t> </a:t>
              </a:r>
              <a:r>
                <a:rPr dirty="0" err="1"/>
                <a:t>övertygelse</a:t>
              </a:r>
              <a:r>
                <a:rPr dirty="0"/>
                <a:t> </a:t>
              </a:r>
              <a:r>
                <a:rPr dirty="0" err="1"/>
                <a:t>är</a:t>
              </a:r>
              <a:r>
                <a:rPr dirty="0"/>
                <a:t> </a:t>
              </a:r>
              <a:r>
                <a:rPr dirty="0" err="1"/>
                <a:t>att</a:t>
              </a:r>
              <a:r>
                <a:rPr dirty="0"/>
                <a:t> </a:t>
              </a:r>
              <a:r>
                <a:rPr dirty="0" err="1"/>
                <a:t>detta</a:t>
              </a:r>
              <a:r>
                <a:rPr dirty="0"/>
                <a:t> </a:t>
              </a:r>
              <a:r>
                <a:rPr dirty="0" err="1"/>
                <a:t>kommer</a:t>
              </a:r>
              <a:r>
                <a:rPr dirty="0"/>
                <a:t> </a:t>
              </a:r>
              <a:r>
                <a:rPr dirty="0" err="1"/>
                <a:t>medföra</a:t>
              </a:r>
              <a:r>
                <a:rPr dirty="0"/>
                <a:t> </a:t>
              </a:r>
              <a:r>
                <a:rPr dirty="0" err="1"/>
                <a:t>att</a:t>
              </a:r>
              <a:r>
                <a:rPr dirty="0"/>
                <a:t> </a:t>
              </a:r>
              <a:r>
                <a:rPr dirty="0" err="1"/>
                <a:t>flera</a:t>
              </a:r>
              <a:r>
                <a:rPr dirty="0"/>
                <a:t> </a:t>
              </a:r>
              <a:r>
                <a:rPr dirty="0" err="1"/>
                <a:t>vill</a:t>
              </a:r>
              <a:r>
                <a:rPr dirty="0"/>
                <a:t> </a:t>
              </a:r>
              <a:r>
                <a:rPr dirty="0" err="1"/>
                <a:t>genomföra</a:t>
              </a:r>
              <a:r>
                <a:rPr dirty="0"/>
                <a:t> </a:t>
              </a:r>
              <a:r>
                <a:rPr dirty="0" err="1"/>
                <a:t>våra</a:t>
              </a:r>
              <a:r>
                <a:rPr dirty="0"/>
                <a:t> </a:t>
              </a:r>
              <a:r>
                <a:rPr dirty="0" err="1"/>
                <a:t>kurser</a:t>
              </a:r>
              <a:r>
                <a:rPr dirty="0"/>
                <a:t> </a:t>
              </a:r>
              <a:r>
                <a:rPr dirty="0" err="1"/>
                <a:t>samtidigt</a:t>
              </a:r>
              <a:r>
                <a:rPr dirty="0"/>
                <a:t> </a:t>
              </a:r>
              <a:r>
                <a:rPr dirty="0" err="1"/>
                <a:t>som</a:t>
              </a:r>
              <a:r>
                <a:rPr dirty="0"/>
                <a:t> vi </a:t>
              </a:r>
              <a:r>
                <a:rPr dirty="0" err="1"/>
                <a:t>kan</a:t>
              </a:r>
              <a:r>
                <a:rPr dirty="0"/>
                <a:t> </a:t>
              </a:r>
              <a:r>
                <a:rPr dirty="0" err="1"/>
                <a:t>utbilda</a:t>
              </a:r>
              <a:r>
                <a:rPr dirty="0"/>
                <a:t> </a:t>
              </a:r>
              <a:r>
                <a:rPr dirty="0" err="1"/>
                <a:t>flera</a:t>
              </a:r>
              <a:r>
                <a:rPr dirty="0"/>
                <a:t> </a:t>
              </a:r>
              <a:r>
                <a:rPr dirty="0" err="1"/>
                <a:t>inom</a:t>
              </a:r>
              <a:r>
                <a:rPr dirty="0"/>
                <a:t> ramen för den </a:t>
              </a:r>
              <a:r>
                <a:rPr dirty="0" err="1"/>
                <a:t>budgeten</a:t>
              </a:r>
              <a:r>
                <a:rPr dirty="0"/>
                <a:t> </a:t>
              </a:r>
              <a:r>
                <a:rPr dirty="0" err="1"/>
                <a:t>som</a:t>
              </a:r>
              <a:r>
                <a:rPr dirty="0"/>
                <a:t> </a:t>
              </a:r>
              <a:r>
                <a:rPr dirty="0" err="1"/>
                <a:t>föreligger</a:t>
              </a:r>
              <a:r>
                <a:rPr dirty="0"/>
                <a:t>. </a:t>
              </a:r>
            </a:p>
          </p:txBody>
        </p:sp>
      </p:grpSp>
      <p:grpSp>
        <p:nvGrpSpPr>
          <p:cNvPr id="130" name="Rektangel 4"/>
          <p:cNvGrpSpPr/>
          <p:nvPr/>
        </p:nvGrpSpPr>
        <p:grpSpPr>
          <a:xfrm>
            <a:off x="4475017" y="1187532"/>
            <a:ext cx="3088148" cy="5137068"/>
            <a:chOff x="0" y="0"/>
            <a:chExt cx="3088146" cy="5137067"/>
          </a:xfrm>
        </p:grpSpPr>
        <p:sp>
          <p:nvSpPr>
            <p:cNvPr id="128" name="Rectangle"/>
            <p:cNvSpPr/>
            <p:nvPr/>
          </p:nvSpPr>
          <p:spPr>
            <a:xfrm>
              <a:off x="0" y="0"/>
              <a:ext cx="3088147" cy="5137068"/>
            </a:xfrm>
            <a:prstGeom prst="rect">
              <a:avLst/>
            </a:prstGeom>
            <a:solidFill>
              <a:srgbClr val="C9CBCB"/>
            </a:solidFill>
            <a:ln w="12700" cap="flat">
              <a:noFill/>
              <a:miter lim="400000"/>
            </a:ln>
            <a:effectLst/>
          </p:spPr>
          <p:txBody>
            <a:bodyPr wrap="square" lIns="45719" tIns="45719" rIns="45719" bIns="45719" numCol="1" anchor="t">
              <a:noAutofit/>
            </a:bodyPr>
            <a:lstStyle/>
            <a:p>
              <a:pPr>
                <a:lnSpc>
                  <a:spcPct val="150000"/>
                </a:lnSpc>
                <a:defRPr b="1">
                  <a:latin typeface="Forsvarsmakten Sans Bold"/>
                  <a:ea typeface="Forsvarsmakten Sans Bold"/>
                  <a:cs typeface="Forsvarsmakten Sans Bold"/>
                  <a:sym typeface="Forsvarsmakten Sans Bold"/>
                </a:defRPr>
              </a:pPr>
              <a:endParaRPr/>
            </a:p>
          </p:txBody>
        </p:sp>
        <p:sp>
          <p:nvSpPr>
            <p:cNvPr id="129" name="Rubrik i block…"/>
            <p:cNvSpPr txBox="1"/>
            <p:nvPr/>
          </p:nvSpPr>
          <p:spPr>
            <a:xfrm>
              <a:off x="314280" y="314280"/>
              <a:ext cx="2459587" cy="3317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b="1">
                  <a:latin typeface="Forsvarsmakten Sans Bold"/>
                  <a:ea typeface="Forsvarsmakten Sans Bold"/>
                  <a:cs typeface="Forsvarsmakten Sans Bold"/>
                  <a:sym typeface="Forsvarsmakten Sans Bold"/>
                </a:defRPr>
              </a:pPr>
              <a:r>
                <a:t>Rubrik i block</a:t>
              </a:r>
              <a:endParaRPr>
                <a:solidFill>
                  <a:srgbClr val="FFFFFF"/>
                </a:solidFill>
              </a:endParaRPr>
            </a:p>
            <a:p>
              <a:pPr>
                <a:defRPr b="1">
                  <a:latin typeface="Forsvarsmakten Sans Bold"/>
                  <a:ea typeface="Forsvarsmakten Sans Bold"/>
                  <a:cs typeface="Forsvarsmakten Sans Bold"/>
                  <a:sym typeface="Forsvarsmakten Sans Bold"/>
                </a:defRPr>
              </a:pPr>
              <a:endParaRPr>
                <a:solidFill>
                  <a:srgbClr val="FFFFFF"/>
                </a:solidFill>
              </a:endParaRPr>
            </a:p>
            <a:p>
              <a:pPr>
                <a:lnSpc>
                  <a:spcPct val="150000"/>
                </a:lnSpc>
                <a:defRPr sz="1000">
                  <a:latin typeface="Forsvarsmakten Sans"/>
                  <a:ea typeface="Forsvarsmakten Sans"/>
                  <a:cs typeface="Forsvarsmakten Sans"/>
                  <a:sym typeface="Forsvarsmakten Sans"/>
                </a:defRPr>
              </a:pPr>
              <a:r>
                <a:t>Genomförandet av våra utbildningar har en hög kvalitet. Samtidigt finns det ett ökat behov att minska tiden för genomförande som kostar både tid och pengar för våra kursdeltagare. Vårt utbildningsutskott (UU) och våra instruktörer har successivt ändrat i våra kurser och ökat andelen hemstudier. Vår övertygelse är att detta kommer medföra att flera vill genomföra våra kurser samtidigt som vi kan utbilda flera inom ramen för den budgeten som föreligger. </a:t>
              </a:r>
            </a:p>
          </p:txBody>
        </p:sp>
      </p:grpSp>
      <p:grpSp>
        <p:nvGrpSpPr>
          <p:cNvPr id="133" name="Rektangel 5"/>
          <p:cNvGrpSpPr/>
          <p:nvPr/>
        </p:nvGrpSpPr>
        <p:grpSpPr>
          <a:xfrm>
            <a:off x="7810003" y="1187532"/>
            <a:ext cx="3088148" cy="5137068"/>
            <a:chOff x="0" y="0"/>
            <a:chExt cx="3088146" cy="5137067"/>
          </a:xfrm>
        </p:grpSpPr>
        <p:sp>
          <p:nvSpPr>
            <p:cNvPr id="131" name="Rectangle"/>
            <p:cNvSpPr/>
            <p:nvPr/>
          </p:nvSpPr>
          <p:spPr>
            <a:xfrm>
              <a:off x="0" y="0"/>
              <a:ext cx="3088147" cy="5137068"/>
            </a:xfrm>
            <a:prstGeom prst="rect">
              <a:avLst/>
            </a:prstGeom>
            <a:solidFill>
              <a:srgbClr val="003353"/>
            </a:solidFill>
            <a:ln w="12700" cap="flat">
              <a:noFill/>
              <a:miter lim="400000"/>
            </a:ln>
            <a:effectLst/>
          </p:spPr>
          <p:txBody>
            <a:bodyPr wrap="square" lIns="45719" tIns="45719" rIns="45719" bIns="45719" numCol="1" anchor="t">
              <a:noAutofit/>
            </a:bodyPr>
            <a:lstStyle/>
            <a:p>
              <a:pPr>
                <a:lnSpc>
                  <a:spcPct val="150000"/>
                </a:lnSpc>
                <a:defRPr b="1">
                  <a:solidFill>
                    <a:srgbClr val="FFFFFF"/>
                  </a:solidFill>
                  <a:latin typeface="Forsvarsmakten Sans Bold"/>
                  <a:ea typeface="Forsvarsmakten Sans Bold"/>
                  <a:cs typeface="Forsvarsmakten Sans Bold"/>
                  <a:sym typeface="Forsvarsmakten Sans Bold"/>
                </a:defRPr>
              </a:pPr>
              <a:endParaRPr/>
            </a:p>
          </p:txBody>
        </p:sp>
        <p:sp>
          <p:nvSpPr>
            <p:cNvPr id="132" name="Rubrik i block…"/>
            <p:cNvSpPr txBox="1"/>
            <p:nvPr/>
          </p:nvSpPr>
          <p:spPr>
            <a:xfrm>
              <a:off x="314280" y="314280"/>
              <a:ext cx="2459587" cy="3317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b="1">
                  <a:solidFill>
                    <a:srgbClr val="FFFFFF"/>
                  </a:solidFill>
                  <a:latin typeface="Forsvarsmakten Sans Bold"/>
                  <a:ea typeface="Forsvarsmakten Sans Bold"/>
                  <a:cs typeface="Forsvarsmakten Sans Bold"/>
                  <a:sym typeface="Forsvarsmakten Sans Bold"/>
                </a:defRPr>
              </a:pPr>
              <a:r>
                <a:t>Rubrik i block</a:t>
              </a:r>
            </a:p>
            <a:p>
              <a:pPr>
                <a:defRPr b="1">
                  <a:solidFill>
                    <a:srgbClr val="FFFFFF"/>
                  </a:solidFill>
                  <a:latin typeface="Forsvarsmakten Sans Bold"/>
                  <a:ea typeface="Forsvarsmakten Sans Bold"/>
                  <a:cs typeface="Forsvarsmakten Sans Bold"/>
                  <a:sym typeface="Forsvarsmakten Sans Bold"/>
                </a:defRPr>
              </a:pPr>
              <a:endParaRPr/>
            </a:p>
            <a:p>
              <a:pPr>
                <a:lnSpc>
                  <a:spcPct val="150000"/>
                </a:lnSpc>
                <a:defRPr sz="1000">
                  <a:solidFill>
                    <a:srgbClr val="FFFFFF"/>
                  </a:solidFill>
                  <a:latin typeface="Forsvarsmakten Sans"/>
                  <a:ea typeface="Forsvarsmakten Sans"/>
                  <a:cs typeface="Forsvarsmakten Sans"/>
                  <a:sym typeface="Forsvarsmakten Sans"/>
                </a:defRPr>
              </a:pPr>
              <a:r>
                <a:t>Genomförandet av våra utbildningar har en hög kvalitet. Samtidigt finns det ett ökat behov att minska tiden för genomförande som kostar både tid och pengar för våra kursdeltagare. Vårt utbildningsutskott (UU) och våra instruktörer har successivt ändrat i våra kurser och ökat andelen hemstudier. Vår övertygelse är att detta kommer medföra att flera vill genomföra våra kurser samtidigt som vi kan utbilda flera inom ramen för den budgeten som föreligger. </a:t>
              </a:r>
            </a:p>
          </p:txBody>
        </p:sp>
      </p:grpSp>
      <p:sp>
        <p:nvSpPr>
          <p:cNvPr id="134" name="textruta 7"/>
          <p:cNvSpPr txBox="1"/>
          <p:nvPr/>
        </p:nvSpPr>
        <p:spPr>
          <a:xfrm>
            <a:off x="5919746" y="208721"/>
            <a:ext cx="5931673"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2000" b="1">
                <a:solidFill>
                  <a:srgbClr val="BFBFBF"/>
                </a:solidFill>
                <a:latin typeface="Forsvarsmakten Sans Condensed"/>
                <a:ea typeface="Forsvarsmakten Sans Condensed"/>
                <a:cs typeface="Forsvarsmakten Sans Condensed"/>
                <a:sym typeface="Forsvarsmakten Sans Condensed"/>
              </a:defRPr>
            </a:lvl1pPr>
          </a:lstStyle>
          <a:p>
            <a:r>
              <a:t>KURS I TEORETISK Krishantering</a:t>
            </a:r>
          </a:p>
        </p:txBody>
      </p:sp>
    </p:spTree>
  </p:cSld>
  <p:clrMapOvr>
    <a:masterClrMapping/>
  </p:clrMapOvr>
  <p:transition spd="med"/>
</p:sld>
</file>

<file path=ppt/theme/theme1.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tema">
      <a:majorFont>
        <a:latin typeface="Helvetica"/>
        <a:ea typeface="Helvetica"/>
        <a:cs typeface="Helvetica"/>
      </a:majorFont>
      <a:minorFont>
        <a:latin typeface="Calibri"/>
        <a:ea typeface="Calibri"/>
        <a:cs typeface="Calibri"/>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tema">
      <a:majorFont>
        <a:latin typeface="Helvetica"/>
        <a:ea typeface="Helvetica"/>
        <a:cs typeface="Helvetica"/>
      </a:majorFont>
      <a:minorFont>
        <a:latin typeface="Calibri"/>
        <a:ea typeface="Calibri"/>
        <a:cs typeface="Calibri"/>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557</Words>
  <Application>Microsoft Macintosh PowerPoint</Application>
  <PresentationFormat>Bredbild</PresentationFormat>
  <Paragraphs>35</Paragraphs>
  <Slides>5</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5</vt:i4>
      </vt:variant>
    </vt:vector>
  </HeadingPairs>
  <TitlesOfParts>
    <vt:vector size="13" baseType="lpstr">
      <vt:lpstr>Arial</vt:lpstr>
      <vt:lpstr>Calibri</vt:lpstr>
      <vt:lpstr>Calibri Light</vt:lpstr>
      <vt:lpstr>Forsvarsmakten Sans</vt:lpstr>
      <vt:lpstr>Forsvarsmakten Sans Bold</vt:lpstr>
      <vt:lpstr>Forsvarsmakten Sans Condensed</vt:lpstr>
      <vt:lpstr>Forsvarsmakten Sans Light</vt:lpstr>
      <vt:lpstr>Office-tema</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lastModifiedBy>Fredrik Zander</cp:lastModifiedBy>
  <cp:revision>1</cp:revision>
  <dcterms:modified xsi:type="dcterms:W3CDTF">2022-08-30T09:44:29Z</dcterms:modified>
</cp:coreProperties>
</file>